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4F46"/>
    <a:srgbClr val="CFC1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9A68FB-B555-41BA-AFD7-5A38B1E48F83}" v="36" dt="2026-08-16T07:55:44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8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DDAFF03-4D95-5C61-1EE0-C6681454C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2E9D33A3-5EAD-2D31-8B5C-90778A277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AB067704-20FC-503C-A85B-6A8E36C8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14E86A68-4396-1A62-721D-36A61B94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C7BCA8B-1E79-E6C0-4490-7554B60D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12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4CEE8B6-F3A8-05E4-7976-951CB43A6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2CD46B7-76FB-F507-74D5-D50D1FD13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776684B-B658-4ED0-5015-1B192305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8A6E631-8C0A-09E0-9924-F56D62746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051D7EF-F5DD-53B1-12B9-C7CD2F40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8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6177BFA-C98E-8EE0-8E62-FD65C1BDE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185ACDA9-6DA4-4812-4636-A094B8E6A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E9A8DA0-18C9-5F51-E247-8A4A88639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EA1442D-ECA8-391E-0523-8857C9A15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958D2C3-BEC5-8490-2766-2E9D9EB39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C91E5B1-EF24-7D77-BE23-51506779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A1D4CAE-3E31-E1B5-A578-212640669A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10D77A87-7A99-7D9F-8E66-276DDFCA9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7BBDDBAE-69B9-3561-C10F-17884C26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31D9B1DE-1662-AE02-983C-1A71AA02A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110C2696-65AD-B463-0ADB-8242F261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80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F211A36-D0AA-5E1E-AE6B-EBB019A1F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DE6D6F6A-B489-500B-FF25-BC2E6790F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82EF697C-4FB7-7253-6CD9-8A01F25A7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A0290A52-4021-354F-2B8C-69F46802C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9396DC47-BE69-C573-AED8-0F9FBE956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46DFE7BA-1EFC-A595-88BD-241614BC1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A0FD9FE3-E6BA-E08F-7ACD-4E7216107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173D7EE8-2E35-5FE7-2EDA-EEF599FB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5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F6486309-70D1-4485-B048-7CAFBCAC1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A2ED2EA0-2667-3C94-063B-62C147E8A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AFD8B301-4F04-3098-466C-7225A2DD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154CE44E-7C9A-E73C-D1BC-4A8114CD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3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24929499-3CDD-8C07-50B4-4EFE37A8E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91490984-1E27-E712-E5D8-CE998445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34DE7241-9E84-C99F-E5DA-102604D8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9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0E5E54E-2C51-B009-0EFE-D76441F0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97883D37-42E0-109C-8C70-BBBD798B4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2D579AE2-B543-1200-4D9F-E4F4ACFC9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B53A9FD5-3D28-02BB-FAF9-68823E1C2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5B983256-602F-7FCE-4C6F-272A4801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FEF03519-0007-B358-D5EE-D50975B1E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8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3FEFD77-3B27-CB9A-162A-C2D51D0E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3AD36B33-AE7D-C17B-2F39-59190C6CC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BA48783E-E355-87D7-30F5-2C0FEE5F3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81B5B892-D0DF-D6DD-541D-17EC43B4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A1FC693E-2F3C-CE6A-B73D-92B21B55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7337C71F-2D17-B7EA-1A4D-4B887361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5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D2F6A3-C362-9E6B-2EE8-5A7784B83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2C756BB1-3163-E293-280F-58E74D043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210CE8A-D7BF-8A5F-A87B-4555257FE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0DFB973A-BE91-35E2-16B0-BAABDEE7B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4D24D4E-D7CA-ACA7-1018-D25704AF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34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F8B9B85B-8688-2A64-B8C0-46DA83F44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29EEADBE-A8DD-47F7-A561-E907A95AC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387D523-ADC4-4BA5-DC29-DCDCC538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422CF53-021D-6A3B-2C25-2F82759B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538513B-3FE2-F8D3-8F1F-BE215BF2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8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1A69B621-D150-CD5C-3C2A-C505C816B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  <a:endParaRPr lang="en-US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F3CE355-F67E-73F4-045D-4952CFD19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 lang="en-US"/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08A5148B-C01C-75D6-6E77-668028D03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68D35F-73B4-48F7-835D-D92C2C267BC6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AF9C92C6-63AC-0C81-80F9-E802C907F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6E6160B0-00E4-70A8-2709-57DF4A91E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C51698-239D-4000-B6F1-0BE3F4355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2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is.ee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japaik.ee/?page=1" TargetMode="External"/><Relationship Id="rId4" Type="http://schemas.openxmlformats.org/officeDocument/2006/relationships/hyperlink" Target="https://www.meediateek.ee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ou0zQWZDtk?feature=oembed" TargetMode="Externa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605A0F5-734E-AF8F-04BE-1288B593A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487" y="616226"/>
            <a:ext cx="9144000" cy="262075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t-EE" sz="8800" dirty="0">
                <a:solidFill>
                  <a:srgbClr val="584F46"/>
                </a:solidFill>
                <a:latin typeface="Aestii Medium" pitchFamily="50" charset="0"/>
              </a:rPr>
              <a:t>Digipärand. </a:t>
            </a:r>
            <a:br>
              <a:rPr lang="et-EE" sz="8800" dirty="0">
                <a:solidFill>
                  <a:srgbClr val="584F46"/>
                </a:solidFill>
                <a:latin typeface="Aestii Medium" pitchFamily="50" charset="0"/>
              </a:rPr>
            </a:br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Avasta, mängi ja loo!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49F3DDD8-DB6F-74D1-6868-073B4F7C0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121" y="3756990"/>
            <a:ext cx="9084365" cy="2809462"/>
          </a:xfrm>
        </p:spPr>
        <p:txBody>
          <a:bodyPr>
            <a:normAutofit/>
          </a:bodyPr>
          <a:lstStyle/>
          <a:p>
            <a:pPr algn="l">
              <a:lnSpc>
                <a:spcPct val="70000"/>
              </a:lnSpc>
            </a:pPr>
            <a:r>
              <a:rPr lang="et-EE" sz="2000" dirty="0">
                <a:solidFill>
                  <a:srgbClr val="584F46"/>
                </a:solidFill>
                <a:latin typeface="Aestii Medium" pitchFamily="50" charset="0"/>
              </a:rPr>
              <a:t>Koostaja: </a:t>
            </a:r>
            <a:endParaRPr lang="en-US" sz="2000" dirty="0">
              <a:solidFill>
                <a:srgbClr val="584F46"/>
              </a:solidFill>
              <a:latin typeface="Aestii Medium" pitchFamily="50" charset="0"/>
            </a:endParaRPr>
          </a:p>
          <a:p>
            <a:pPr algn="l">
              <a:lnSpc>
                <a:spcPct val="70000"/>
              </a:lnSpc>
            </a:pPr>
            <a:r>
              <a:rPr lang="et-EE" sz="1800" dirty="0">
                <a:solidFill>
                  <a:srgbClr val="584F46"/>
                </a:solidFill>
                <a:latin typeface="Aestii" pitchFamily="50" charset="0"/>
              </a:rPr>
              <a:t>Anna Liisa Regensperger</a:t>
            </a:r>
          </a:p>
          <a:p>
            <a:pPr algn="l">
              <a:lnSpc>
                <a:spcPct val="70000"/>
              </a:lnSpc>
            </a:pPr>
            <a:r>
              <a:rPr lang="et-EE" sz="1800" dirty="0">
                <a:solidFill>
                  <a:srgbClr val="584F46"/>
                </a:solidFill>
                <a:latin typeface="Aestii" pitchFamily="50" charset="0"/>
              </a:rPr>
              <a:t>Haridustehnoloog</a:t>
            </a:r>
            <a:endParaRPr lang="en-US" sz="1800" dirty="0">
              <a:solidFill>
                <a:srgbClr val="584F46"/>
              </a:solidFill>
              <a:latin typeface="Aestii" pitchFamily="50" charset="0"/>
            </a:endParaRPr>
          </a:p>
          <a:p>
            <a:pPr algn="l">
              <a:lnSpc>
                <a:spcPct val="70000"/>
              </a:lnSpc>
            </a:pPr>
            <a:r>
              <a:rPr lang="en-US" sz="1800" dirty="0">
                <a:solidFill>
                  <a:srgbClr val="584F46"/>
                </a:solidFill>
                <a:latin typeface="Aestii" pitchFamily="50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58834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7795A21-B207-A1A1-2574-D45660CF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48" y="422372"/>
            <a:ext cx="10515600" cy="1325563"/>
          </a:xfrm>
        </p:spPr>
        <p:txBody>
          <a:bodyPr/>
          <a:lstStyle/>
          <a:p>
            <a:pPr algn="ctr"/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Mis on digipärand?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4AC4F91-1D13-B3E3-DBB8-C408FD45F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79908"/>
            <a:ext cx="10515600" cy="1932222"/>
          </a:xfrm>
        </p:spPr>
        <p:txBody>
          <a:bodyPr>
            <a:normAutofit/>
          </a:bodyPr>
          <a:lstStyle/>
          <a:p>
            <a:pPr>
              <a:buSzPct val="150000"/>
              <a:buFont typeface="Aestii" pitchFamily="50" charset="0"/>
              <a:buChar char="•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Seega: </a:t>
            </a:r>
          </a:p>
          <a:p>
            <a:pPr lvl="1">
              <a:buSzPct val="150000"/>
              <a:buFont typeface="Aestii" pitchFamily="50" charset="0"/>
              <a:buChar char="•"/>
            </a:pP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säilitame digitaalsel kujul meie ja varasemate </a:t>
            </a:r>
            <a:r>
              <a:rPr lang="et-EE" sz="2000">
                <a:solidFill>
                  <a:srgbClr val="584F46"/>
                </a:solidFill>
                <a:latin typeface="Aestii" pitchFamily="50" charset="0"/>
              </a:rPr>
              <a:t>põlvkondade esemeid </a:t>
            </a: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(nt fotod vanadest esemetest)</a:t>
            </a:r>
          </a:p>
          <a:p>
            <a:pPr lvl="1">
              <a:buSzPct val="150000"/>
              <a:buFont typeface="Aestii" pitchFamily="50" charset="0"/>
              <a:buChar char="•"/>
            </a:pP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Digitaalselt loodud sisu</a:t>
            </a:r>
            <a:endParaRPr lang="en-US" sz="2000" dirty="0">
              <a:solidFill>
                <a:srgbClr val="584F46"/>
              </a:solidFill>
              <a:latin typeface="Aestii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C77AA-47E9-0BD1-EB4D-031238CA673C}"/>
              </a:ext>
            </a:extLst>
          </p:cNvPr>
          <p:cNvSpPr txBox="1"/>
          <p:nvPr/>
        </p:nvSpPr>
        <p:spPr>
          <a:xfrm>
            <a:off x="4296156" y="1811943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DIGI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8D4DE6-2CF2-5E14-C85C-77E9E381F69E}"/>
              </a:ext>
            </a:extLst>
          </p:cNvPr>
          <p:cNvSpPr txBox="1"/>
          <p:nvPr/>
        </p:nvSpPr>
        <p:spPr>
          <a:xfrm>
            <a:off x="6861810" y="1830231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PÄRAND</a:t>
            </a:r>
          </a:p>
        </p:txBody>
      </p:sp>
      <p:cxnSp>
        <p:nvCxnSpPr>
          <p:cNvPr id="9" name="Sirge noolkonnektor 8">
            <a:extLst>
              <a:ext uri="{FF2B5EF4-FFF2-40B4-BE49-F238E27FC236}">
                <a16:creationId xmlns:a16="http://schemas.microsoft.com/office/drawing/2014/main" id="{17AAA90B-7CF2-F98E-DF7E-0EE38DE9758D}"/>
              </a:ext>
            </a:extLst>
          </p:cNvPr>
          <p:cNvCxnSpPr>
            <a:cxnSpLocks/>
          </p:cNvCxnSpPr>
          <p:nvPr/>
        </p:nvCxnSpPr>
        <p:spPr>
          <a:xfrm flipH="1">
            <a:off x="4913376" y="1405035"/>
            <a:ext cx="594360" cy="4754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irge noolkonnektor 11">
            <a:extLst>
              <a:ext uri="{FF2B5EF4-FFF2-40B4-BE49-F238E27FC236}">
                <a16:creationId xmlns:a16="http://schemas.microsoft.com/office/drawing/2014/main" id="{C7B4B866-8638-9153-EC3B-537551A094B8}"/>
              </a:ext>
            </a:extLst>
          </p:cNvPr>
          <p:cNvCxnSpPr>
            <a:cxnSpLocks/>
          </p:cNvCxnSpPr>
          <p:nvPr/>
        </p:nvCxnSpPr>
        <p:spPr>
          <a:xfrm>
            <a:off x="6828282" y="1315881"/>
            <a:ext cx="633984" cy="5646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6E04FCA-0DB2-6CB9-EDD3-8E22B157B811}"/>
              </a:ext>
            </a:extLst>
          </p:cNvPr>
          <p:cNvSpPr txBox="1"/>
          <p:nvPr/>
        </p:nvSpPr>
        <p:spPr>
          <a:xfrm>
            <a:off x="2394204" y="2254763"/>
            <a:ext cx="5038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i="1" dirty="0">
                <a:solidFill>
                  <a:srgbClr val="584F46"/>
                </a:solidFill>
                <a:latin typeface="Aestii" pitchFamily="50" charset="0"/>
              </a:rPr>
              <a:t>Digitaalsel kujul esinev, </a:t>
            </a:r>
          </a:p>
          <a:p>
            <a:r>
              <a:rPr lang="et-EE" i="1" dirty="0">
                <a:solidFill>
                  <a:srgbClr val="584F46"/>
                </a:solidFill>
                <a:latin typeface="Aestii" pitchFamily="50" charset="0"/>
              </a:rPr>
              <a:t>nt erinevad andmebaasid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E44316-38C6-1C2B-A3D9-C9698158EB44}"/>
              </a:ext>
            </a:extLst>
          </p:cNvPr>
          <p:cNvSpPr txBox="1"/>
          <p:nvPr/>
        </p:nvSpPr>
        <p:spPr>
          <a:xfrm>
            <a:off x="6092952" y="2254762"/>
            <a:ext cx="5038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i="1" dirty="0">
                <a:solidFill>
                  <a:srgbClr val="584F46"/>
                </a:solidFill>
                <a:latin typeface="Aestii" pitchFamily="50" charset="0"/>
              </a:rPr>
              <a:t>See, mida minevikust alles hoitakse. </a:t>
            </a:r>
          </a:p>
          <a:p>
            <a:r>
              <a:rPr lang="et-EE" i="1" dirty="0">
                <a:solidFill>
                  <a:srgbClr val="584F46"/>
                </a:solidFill>
                <a:latin typeface="Aestii" pitchFamily="50" charset="0"/>
              </a:rPr>
              <a:t>Nii meie esemed, lood, hooned jne, </a:t>
            </a:r>
          </a:p>
          <a:p>
            <a:r>
              <a:rPr lang="et-EE" i="1" dirty="0">
                <a:solidFill>
                  <a:srgbClr val="584F46"/>
                </a:solidFill>
                <a:latin typeface="Aestii" pitchFamily="50" charset="0"/>
              </a:rPr>
              <a:t>kui ka varasemate põlvkondade oma.</a:t>
            </a:r>
          </a:p>
        </p:txBody>
      </p:sp>
    </p:spTree>
    <p:extLst>
      <p:ext uri="{BB962C8B-B14F-4D97-AF65-F5344CB8AC3E}">
        <p14:creationId xmlns:p14="http://schemas.microsoft.com/office/powerpoint/2010/main" val="428405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BEAB6-8423-4174-9623-15226DE0D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10291CA-66DD-BEAD-5476-3B5EBEE81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Kus pärandit hoitakse? 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1FF4F918-6668-D893-21BB-BD1FC53C2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Muuseumis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Arhiivis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Asutustes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Koolis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Kodus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…</a:t>
            </a:r>
          </a:p>
        </p:txBody>
      </p:sp>
      <p:pic>
        <p:nvPicPr>
          <p:cNvPr id="4" name="Pilt 3">
            <a:extLst>
              <a:ext uri="{FF2B5EF4-FFF2-40B4-BE49-F238E27FC236}">
                <a16:creationId xmlns:a16="http://schemas.microsoft.com/office/drawing/2014/main" id="{8F2DE64A-71F8-3F82-02F3-96813B79E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68" y="2066544"/>
            <a:ext cx="5746832" cy="3275933"/>
          </a:xfrm>
          <a:prstGeom prst="rect">
            <a:avLst/>
          </a:prstGeom>
        </p:spPr>
      </p:pic>
      <p:cxnSp>
        <p:nvCxnSpPr>
          <p:cNvPr id="8" name="Sirge noolkonnektor 7">
            <a:extLst>
              <a:ext uri="{FF2B5EF4-FFF2-40B4-BE49-F238E27FC236}">
                <a16:creationId xmlns:a16="http://schemas.microsoft.com/office/drawing/2014/main" id="{377C17AC-83DE-9A45-C71D-1F4BF6CFD863}"/>
              </a:ext>
            </a:extLst>
          </p:cNvPr>
          <p:cNvCxnSpPr>
            <a:cxnSpLocks/>
          </p:cNvCxnSpPr>
          <p:nvPr/>
        </p:nvCxnSpPr>
        <p:spPr>
          <a:xfrm>
            <a:off x="8970264" y="1725041"/>
            <a:ext cx="0" cy="13564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942660E-6660-A520-4958-D065ECE658BF}"/>
              </a:ext>
            </a:extLst>
          </p:cNvPr>
          <p:cNvSpPr txBox="1"/>
          <p:nvPr/>
        </p:nvSpPr>
        <p:spPr>
          <a:xfrm>
            <a:off x="7287768" y="1392087"/>
            <a:ext cx="3611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rgbClr val="584F46"/>
                </a:solidFill>
                <a:latin typeface="Aestii" pitchFamily="50" charset="0"/>
              </a:rPr>
              <a:t>Avatud hoidla – igaüks saab ligi</a:t>
            </a:r>
          </a:p>
        </p:txBody>
      </p:sp>
      <p:cxnSp>
        <p:nvCxnSpPr>
          <p:cNvPr id="13" name="Sirge noolkonnektor 12">
            <a:extLst>
              <a:ext uri="{FF2B5EF4-FFF2-40B4-BE49-F238E27FC236}">
                <a16:creationId xmlns:a16="http://schemas.microsoft.com/office/drawing/2014/main" id="{191F8748-C33E-C48E-6FCE-68D9FE74EE6C}"/>
              </a:ext>
            </a:extLst>
          </p:cNvPr>
          <p:cNvCxnSpPr/>
          <p:nvPr/>
        </p:nvCxnSpPr>
        <p:spPr>
          <a:xfrm flipV="1">
            <a:off x="3858768" y="5056632"/>
            <a:ext cx="3255264" cy="5852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FAAC0E4-249B-2396-E42F-D17B4BCF7194}"/>
              </a:ext>
            </a:extLst>
          </p:cNvPr>
          <p:cNvSpPr txBox="1"/>
          <p:nvPr/>
        </p:nvSpPr>
        <p:spPr>
          <a:xfrm>
            <a:off x="1463040" y="5641848"/>
            <a:ext cx="3931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Suletud hoidla – sinna saavad vaid muuseumi/arhiivitöötajad</a:t>
            </a:r>
          </a:p>
        </p:txBody>
      </p:sp>
    </p:spTree>
    <p:extLst>
      <p:ext uri="{BB962C8B-B14F-4D97-AF65-F5344CB8AC3E}">
        <p14:creationId xmlns:p14="http://schemas.microsoft.com/office/powerpoint/2010/main" val="379135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02B07-DAFB-F8CD-84FE-0BF739C68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DA01A14-1941-39E5-5E2D-C9C7095B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Milline on suletud hoidla?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4CDBEBA0-AE6F-E14E-85C3-70F1650D7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8" y="1725041"/>
            <a:ext cx="5801783" cy="43513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EA3805-B5E7-82E1-171B-D95F397EBC5C}"/>
              </a:ext>
            </a:extLst>
          </p:cNvPr>
          <p:cNvSpPr txBox="1"/>
          <p:nvPr/>
        </p:nvSpPr>
        <p:spPr>
          <a:xfrm>
            <a:off x="6473952" y="1725041"/>
            <a:ext cx="5394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Tavaliselt „igav“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Palju kappe ja riiuleid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Peaaegu kõik asjad on rullis või karbis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E39FEF-6440-AC75-3B01-90CF753832C4}"/>
              </a:ext>
            </a:extLst>
          </p:cNvPr>
          <p:cNvSpPr txBox="1"/>
          <p:nvPr/>
        </p:nvSpPr>
        <p:spPr>
          <a:xfrm>
            <a:off x="7022592" y="4966978"/>
            <a:ext cx="3721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Eesti Rahva Muuseumi hoidla </a:t>
            </a:r>
          </a:p>
        </p:txBody>
      </p:sp>
      <p:cxnSp>
        <p:nvCxnSpPr>
          <p:cNvPr id="18" name="Sirge noolkonnektor 17">
            <a:extLst>
              <a:ext uri="{FF2B5EF4-FFF2-40B4-BE49-F238E27FC236}">
                <a16:creationId xmlns:a16="http://schemas.microsoft.com/office/drawing/2014/main" id="{ACA4817D-B355-E5FB-AB5F-F5FFCD9148AA}"/>
              </a:ext>
            </a:extLst>
          </p:cNvPr>
          <p:cNvCxnSpPr/>
          <p:nvPr/>
        </p:nvCxnSpPr>
        <p:spPr>
          <a:xfrm flipH="1">
            <a:off x="6016752" y="5138928"/>
            <a:ext cx="84124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690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AF347-47EB-BCBE-1744-6E3B8D646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B3DCDB6-3FC7-82F2-D838-E93A66802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Kus saan mina pärandit näha?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55AD66EA-9D6E-76E9-68F3-F1F4E81B8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Saame minna muuseumisse/ arhiivi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Saame andmebaasidest otsida: </a:t>
            </a:r>
          </a:p>
          <a:p>
            <a:pPr lvl="1"/>
            <a:r>
              <a:rPr lang="et-EE" sz="2000" dirty="0">
                <a:solidFill>
                  <a:srgbClr val="584F46"/>
                </a:solidFill>
                <a:latin typeface="Aestii" pitchFamily="50" charset="0"/>
                <a:hlinkClick r:id="rId3"/>
              </a:rPr>
              <a:t>Muis</a:t>
            </a: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 (Muuseumite infosüsteem)</a:t>
            </a:r>
          </a:p>
          <a:p>
            <a:pPr lvl="1"/>
            <a:r>
              <a:rPr lang="et-EE" sz="2000" dirty="0">
                <a:solidFill>
                  <a:srgbClr val="584F46"/>
                </a:solidFill>
                <a:latin typeface="Aestii" pitchFamily="50" charset="0"/>
                <a:hlinkClick r:id="rId4"/>
              </a:rPr>
              <a:t>Meediateek</a:t>
            </a: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 (Rahvusarhiivi foto-, filmi- ja helikogud)</a:t>
            </a:r>
          </a:p>
          <a:p>
            <a:pPr lvl="1"/>
            <a:r>
              <a:rPr lang="et-EE" sz="2000" dirty="0">
                <a:solidFill>
                  <a:srgbClr val="584F46"/>
                </a:solidFill>
                <a:latin typeface="Aestii" pitchFamily="50" charset="0"/>
                <a:hlinkClick r:id="rId5"/>
              </a:rPr>
              <a:t>Ajapaik</a:t>
            </a: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 (</a:t>
            </a:r>
            <a:r>
              <a:rPr lang="et-EE" sz="2000" dirty="0" err="1">
                <a:solidFill>
                  <a:srgbClr val="584F46"/>
                </a:solidFill>
                <a:latin typeface="Aestii" pitchFamily="50" charset="0"/>
              </a:rPr>
              <a:t>ühisloome</a:t>
            </a:r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 vanade fotodega)</a:t>
            </a:r>
          </a:p>
          <a:p>
            <a:pPr lvl="1"/>
            <a:r>
              <a:rPr lang="et-EE" sz="2000" dirty="0">
                <a:solidFill>
                  <a:srgbClr val="584F46"/>
                </a:solidFill>
                <a:latin typeface="Aestii" pitchFamily="50" charset="0"/>
              </a:rPr>
              <a:t>…. </a:t>
            </a:r>
            <a:r>
              <a:rPr lang="et-EE" sz="1400" i="1" dirty="0">
                <a:solidFill>
                  <a:srgbClr val="584F46"/>
                </a:solidFill>
                <a:latin typeface="Aestii" pitchFamily="50" charset="0"/>
              </a:rPr>
              <a:t>(neid on väga palju)</a:t>
            </a:r>
          </a:p>
          <a:p>
            <a:pPr marL="457200" lvl="1" indent="0">
              <a:buNone/>
            </a:pPr>
            <a:endParaRPr lang="et-EE" sz="2000" dirty="0">
              <a:solidFill>
                <a:srgbClr val="584F46"/>
              </a:solidFill>
              <a:latin typeface="Aesti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8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51261D-7C4C-75FF-D1D0-C2066F5DE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408BEC6-5FEB-ED36-E41C-7509F9FC9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Mida ma tohin digipärandiga teha?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3EBED541-8885-714E-4329-0C0F6A72B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Digipärand on meie kõigi oma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Kui fail pole autoriõigustega kaitstud võin sellega mängida, seda kasutada – </a:t>
            </a:r>
            <a:r>
              <a:rPr lang="et-EE" sz="2400" b="1" dirty="0">
                <a:solidFill>
                  <a:srgbClr val="584F46"/>
                </a:solidFill>
                <a:latin typeface="Aestii" pitchFamily="50" charset="0"/>
              </a:rPr>
              <a:t>nõnda loon uut digipärandit</a:t>
            </a:r>
          </a:p>
          <a:p>
            <a:endParaRPr lang="et-EE" sz="2400" b="1" dirty="0">
              <a:solidFill>
                <a:srgbClr val="584F46"/>
              </a:solidFill>
              <a:latin typeface="Aestii" pitchFamily="50" charset="0"/>
            </a:endParaRPr>
          </a:p>
          <a:p>
            <a:endParaRPr lang="et-EE" sz="2400" b="1" dirty="0">
              <a:solidFill>
                <a:srgbClr val="584F46"/>
              </a:solidFill>
              <a:latin typeface="Aestii" pitchFamily="50" charset="0"/>
            </a:endParaRP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NB! Alati viitan = kirjeldan, mis on originaal ning kus see asub</a:t>
            </a:r>
          </a:p>
        </p:txBody>
      </p:sp>
    </p:spTree>
    <p:extLst>
      <p:ext uri="{BB962C8B-B14F-4D97-AF65-F5344CB8AC3E}">
        <p14:creationId xmlns:p14="http://schemas.microsoft.com/office/powerpoint/2010/main" val="3491989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1CCE3B-0EC4-3488-2DC8-DB3BE741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5FFD1DD-7288-9734-9E94-FFC67DD1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Hakkame mängima! – MUIS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pic>
        <p:nvPicPr>
          <p:cNvPr id="5" name="Veebimeediumid 4" title="Eesti vanima õllekannu jälil">
            <a:hlinkClick r:id="" action="ppaction://media"/>
            <a:extLst>
              <a:ext uri="{FF2B5EF4-FFF2-40B4-BE49-F238E27FC236}">
                <a16:creationId xmlns:a16="http://schemas.microsoft.com/office/drawing/2014/main" id="{039321D8-8818-3C75-A241-4E9ACABCF46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41805" y="1725041"/>
            <a:ext cx="7700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1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1CCE3B-0EC4-3488-2DC8-DB3BE741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5FFD1DD-7288-9734-9E94-FFC67DD1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Hakkame mängima! – MUIS 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43736AEB-BB8A-B806-E59E-7DAFC57EC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Moodustage u 3 liikmelised grupid</a:t>
            </a: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Minge muis.ee</a:t>
            </a: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Leidke üks vana ese</a:t>
            </a: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Kujundage </a:t>
            </a:r>
            <a:r>
              <a:rPr lang="et-EE" sz="2400" dirty="0" err="1">
                <a:solidFill>
                  <a:srgbClr val="584F46"/>
                </a:solidFill>
                <a:latin typeface="Aestii" pitchFamily="50" charset="0"/>
              </a:rPr>
              <a:t>meem</a:t>
            </a: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, kuidas see ese tänapäeval elu paremaks teeb nö elunipp või </a:t>
            </a:r>
            <a:r>
              <a:rPr lang="et-EE" sz="2400" i="1" dirty="0" err="1">
                <a:solidFill>
                  <a:srgbClr val="584F46"/>
                </a:solidFill>
                <a:latin typeface="Aestii" pitchFamily="50" charset="0"/>
              </a:rPr>
              <a:t>lifehack</a:t>
            </a:r>
            <a:endParaRPr lang="et-EE" sz="2400" i="1" dirty="0">
              <a:solidFill>
                <a:srgbClr val="584F46"/>
              </a:solidFill>
              <a:latin typeface="Aestii" pitchFamily="50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Aega … minutit</a:t>
            </a: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Leppige kokku kus tulemusi jagate</a:t>
            </a:r>
          </a:p>
          <a:p>
            <a:pPr marL="457200" indent="-457200">
              <a:buFont typeface="+mj-lt"/>
              <a:buAutoNum type="arabicPeriod"/>
            </a:pPr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Ühine vaatamine</a:t>
            </a:r>
          </a:p>
          <a:p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5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F47255-4B1A-7D7C-CB73-795807AAD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2E22DDF-87B3-8B92-73FA-868CE59CB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4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Hakkame mängima! – Ajapaik 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90B9519E-839B-50B2-DE8D-B3EB7D45E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Mine ajapaik.ee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Leia koht kodu või kooli lähedal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Tee sellest samast kohast foto või </a:t>
            </a:r>
            <a:r>
              <a:rPr lang="et-EE" sz="2400" dirty="0" err="1">
                <a:solidFill>
                  <a:srgbClr val="584F46"/>
                </a:solidFill>
                <a:latin typeface="Aestii" pitchFamily="50" charset="0"/>
              </a:rPr>
              <a:t>taaslavastus</a:t>
            </a:r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Pange kaks fotot kõrvuti</a:t>
            </a:r>
          </a:p>
          <a:p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Leppige kokku kuhu tulemused üles laete</a:t>
            </a:r>
          </a:p>
          <a:p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NB! Ajapaik võib olla aeglane. Varu kannatust</a:t>
            </a:r>
          </a:p>
        </p:txBody>
      </p:sp>
    </p:spTree>
    <p:extLst>
      <p:ext uri="{BB962C8B-B14F-4D97-AF65-F5344CB8AC3E}">
        <p14:creationId xmlns:p14="http://schemas.microsoft.com/office/powerpoint/2010/main" val="1493279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8B9B6-C188-E697-B0C9-BAA01D7A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5A1DF83D-1714-AD59-39DC-B9251D37E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467666"/>
          </a:xfrm>
          <a:prstGeom prst="rect">
            <a:avLst/>
          </a:prstGeom>
        </p:spPr>
      </p:pic>
      <p:sp>
        <p:nvSpPr>
          <p:cNvPr id="2" name="Pealkiri 1">
            <a:extLst>
              <a:ext uri="{FF2B5EF4-FFF2-40B4-BE49-F238E27FC236}">
                <a16:creationId xmlns:a16="http://schemas.microsoft.com/office/drawing/2014/main" id="{EEE2ADE5-1F71-021C-F1A3-D63D98AA9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970" y="124317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Osale konkursil!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022B3988-B59A-59B0-8977-D5576CC58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680" y="2596744"/>
            <a:ext cx="10515600" cy="4351338"/>
          </a:xfrm>
        </p:spPr>
        <p:txBody>
          <a:bodyPr>
            <a:normAutofit/>
          </a:bodyPr>
          <a:lstStyle/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Võta digipärand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Pane „uude kuube“</a:t>
            </a: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Peaauhind: 500€ </a:t>
            </a:r>
          </a:p>
          <a:p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  <a:p>
            <a:r>
              <a:rPr lang="et-EE" sz="2400" dirty="0">
                <a:solidFill>
                  <a:srgbClr val="584F46"/>
                </a:solidFill>
                <a:latin typeface="Aestii" pitchFamily="50" charset="0"/>
              </a:rPr>
              <a:t>Tähtaeg 4.oktoober</a:t>
            </a:r>
          </a:p>
          <a:p>
            <a:endParaRPr lang="et-EE" sz="2400" dirty="0">
              <a:solidFill>
                <a:srgbClr val="584F46"/>
              </a:solidFill>
              <a:latin typeface="Aestii" pitchFamily="50" charset="0"/>
            </a:endParaRPr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C596CACB-E036-12FF-C910-D9E136198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033" y="3411809"/>
            <a:ext cx="1785026" cy="17850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4B4517-FA00-C017-D153-C8575D6E9D83}"/>
              </a:ext>
            </a:extLst>
          </p:cNvPr>
          <p:cNvSpPr txBox="1"/>
          <p:nvPr/>
        </p:nvSpPr>
        <p:spPr>
          <a:xfrm>
            <a:off x="6470312" y="2983696"/>
            <a:ext cx="2626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i="1" dirty="0">
                <a:solidFill>
                  <a:srgbClr val="584F46"/>
                </a:solidFill>
                <a:latin typeface="Aestii" pitchFamily="50" charset="0"/>
              </a:rPr>
              <a:t>Vaata lisaks: </a:t>
            </a:r>
          </a:p>
        </p:txBody>
      </p:sp>
    </p:spTree>
    <p:extLst>
      <p:ext uri="{BB962C8B-B14F-4D97-AF65-F5344CB8AC3E}">
        <p14:creationId xmlns:p14="http://schemas.microsoft.com/office/powerpoint/2010/main" val="2565751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EAA6AC-3F69-9383-4672-15FAF5972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0B09BF5-88A9-C7BC-B0C3-E9114298F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Aitäh! </a:t>
            </a:r>
            <a:br>
              <a:rPr lang="et-EE" dirty="0">
                <a:solidFill>
                  <a:srgbClr val="584F46"/>
                </a:solidFill>
                <a:latin typeface="Aestii Medium" pitchFamily="50" charset="0"/>
              </a:rPr>
            </a:br>
            <a:r>
              <a:rPr lang="et-EE" dirty="0">
                <a:solidFill>
                  <a:srgbClr val="584F46"/>
                </a:solidFill>
                <a:latin typeface="Aestii Medium" pitchFamily="50" charset="0"/>
              </a:rPr>
              <a:t>Olid tubli!</a:t>
            </a:r>
            <a:endParaRPr lang="en-US" dirty="0">
              <a:solidFill>
                <a:srgbClr val="584F46"/>
              </a:solidFill>
              <a:latin typeface="Aestii Mediu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367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2687</TotalTime>
  <Words>317</Words>
  <Application>Microsoft Office PowerPoint</Application>
  <PresentationFormat>Laiekraan</PresentationFormat>
  <Paragraphs>69</Paragraphs>
  <Slides>11</Slides>
  <Notes>0</Notes>
  <HiddenSlides>0</HiddenSlides>
  <MMClips>1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11</vt:i4>
      </vt:variant>
    </vt:vector>
  </HeadingPairs>
  <TitlesOfParts>
    <vt:vector size="17" baseType="lpstr">
      <vt:lpstr>Aestii</vt:lpstr>
      <vt:lpstr>Aestii Medium</vt:lpstr>
      <vt:lpstr>Aptos</vt:lpstr>
      <vt:lpstr>Aptos Display</vt:lpstr>
      <vt:lpstr>Arial</vt:lpstr>
      <vt:lpstr>Office'i kujundus</vt:lpstr>
      <vt:lpstr>Digipärand.  Avasta, mängi ja loo!</vt:lpstr>
      <vt:lpstr>Mis on digipärand?</vt:lpstr>
      <vt:lpstr>Kus pärandit hoitakse? </vt:lpstr>
      <vt:lpstr>Milline on suletud hoidla?</vt:lpstr>
      <vt:lpstr>Kus saan mina pärandit näha?</vt:lpstr>
      <vt:lpstr>Mida ma tohin digipärandiga teha?</vt:lpstr>
      <vt:lpstr>Hakkame mängima! – MUIS</vt:lpstr>
      <vt:lpstr>Hakkame mängima! – MUIS </vt:lpstr>
      <vt:lpstr>Hakkame mängima! – Ajapaik </vt:lpstr>
      <vt:lpstr>Osale konkursil!</vt:lpstr>
      <vt:lpstr>Aitäh!  Olid tubli!</vt:lpstr>
    </vt:vector>
  </TitlesOfParts>
  <Company>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Märt Puusta</dc:creator>
  <cp:lastModifiedBy>Tanel Mütt</cp:lastModifiedBy>
  <cp:revision>4</cp:revision>
  <dcterms:created xsi:type="dcterms:W3CDTF">2025-12-18T11:34:00Z</dcterms:created>
  <dcterms:modified xsi:type="dcterms:W3CDTF">2026-08-18T06:30:49Z</dcterms:modified>
</cp:coreProperties>
</file>